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87" r:id="rId3"/>
    <p:sldId id="288" r:id="rId4"/>
    <p:sldId id="289" r:id="rId5"/>
    <p:sldId id="290" r:id="rId6"/>
    <p:sldId id="307" r:id="rId7"/>
    <p:sldId id="308" r:id="rId8"/>
    <p:sldId id="309" r:id="rId9"/>
    <p:sldId id="310" r:id="rId10"/>
    <p:sldId id="311" r:id="rId11"/>
    <p:sldId id="312" r:id="rId12"/>
    <p:sldId id="257" r:id="rId13"/>
    <p:sldId id="291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92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6" r:id="rId33"/>
    <p:sldId id="277" r:id="rId34"/>
    <p:sldId id="278" r:id="rId35"/>
    <p:sldId id="279" r:id="rId36"/>
    <p:sldId id="282" r:id="rId37"/>
    <p:sldId id="283" r:id="rId38"/>
    <p:sldId id="284" r:id="rId39"/>
    <p:sldId id="285" r:id="rId40"/>
    <p:sldId id="286" r:id="rId41"/>
    <p:sldId id="29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V Prem Kumar" initials="KP" lastIdx="1" clrIdx="0">
    <p:extLst>
      <p:ext uri="{19B8F6BF-5375-455C-9EA6-DF929625EA0E}">
        <p15:presenceInfo xmlns:p15="http://schemas.microsoft.com/office/powerpoint/2012/main" userId="494811d2902e2d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3" autoAdjust="0"/>
    <p:restoredTop sz="94660"/>
  </p:normalViewPr>
  <p:slideViewPr>
    <p:cSldViewPr snapToGrid="0">
      <p:cViewPr varScale="1">
        <p:scale>
          <a:sx n="59" d="100"/>
          <a:sy n="59" d="100"/>
        </p:scale>
        <p:origin x="952" y="5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76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27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66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258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2944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768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46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87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91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7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1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90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48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31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0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71D1-B6E8-0FEC-E9CF-DE48529CB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7000"/>
            <a:ext cx="6727371" cy="762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AWS S3 Encryption KMS Key</a:t>
            </a:r>
            <a:endParaRPr lang="en-IN" sz="3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170C4-DA01-E54C-0632-06F1FE414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1479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Key Management Service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0D09D-3639-51CE-569D-400A76EBDFF8}"/>
              </a:ext>
            </a:extLst>
          </p:cNvPr>
          <p:cNvSpPr txBox="1"/>
          <p:nvPr/>
        </p:nvSpPr>
        <p:spPr>
          <a:xfrm>
            <a:off x="1524000" y="4855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Presented By KV Prem Kumar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04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EE9D8-F5F3-2AC7-AB89-1941F2C8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6560AAD1-DD11-327A-A7F2-C54B9C3F3D49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Check the review details and click on </a:t>
            </a:r>
            <a:r>
              <a:rPr lang="en-US" sz="2000" b="1" dirty="0"/>
              <a:t>Create user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AB466-E23A-BFEC-4A8E-5091A1491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" t="12856" r="2053" b="9525"/>
          <a:stretch/>
        </p:blipFill>
        <p:spPr>
          <a:xfrm>
            <a:off x="533400" y="1503158"/>
            <a:ext cx="11125200" cy="499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46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F6FC0-25D3-771E-34D5-D5960DF8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C91FDB63-D914-4199-8DAD-F618E6C1A6FD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Copy the credentials </a:t>
            </a:r>
            <a:r>
              <a:rPr lang="en-US" sz="2000" dirty="0"/>
              <a:t>and click on </a:t>
            </a:r>
            <a:r>
              <a:rPr lang="en-US" b="1" dirty="0"/>
              <a:t>Return to users list</a:t>
            </a:r>
            <a:r>
              <a:rPr lang="en-US" sz="2000" dirty="0"/>
              <a:t>.</a:t>
            </a:r>
          </a:p>
          <a:p>
            <a:r>
              <a:rPr lang="en-US" sz="2000" dirty="0"/>
              <a:t>Repeat the same process to create another user.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A4B8F-789C-3515-43B9-787BDF8984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1" t="12699" r="1340" b="16031"/>
          <a:stretch/>
        </p:blipFill>
        <p:spPr>
          <a:xfrm>
            <a:off x="146957" y="1611085"/>
            <a:ext cx="11898085" cy="48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1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5FF2174-11C0-F57F-A6E2-5932AA7D5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6106" r="1174" b="5259"/>
          <a:stretch/>
        </p:blipFill>
        <p:spPr bwMode="auto">
          <a:xfrm>
            <a:off x="1459689" y="1390650"/>
            <a:ext cx="10034622" cy="5108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1E5998D4-C659-2D3E-306B-8E748C26786F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Here we can see the two IAM users created.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56692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45C3A5-7642-0F58-F234-BA16777A6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" t="6894" r="1506" b="5850"/>
          <a:stretch/>
        </p:blipFill>
        <p:spPr bwMode="auto">
          <a:xfrm>
            <a:off x="1135841" y="1521122"/>
            <a:ext cx="9920317" cy="49939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E01553EC-86EF-F820-C502-67A72028B300}"/>
              </a:ext>
            </a:extLst>
          </p:cNvPr>
          <p:cNvSpPr txBox="1">
            <a:spLocks/>
          </p:cNvSpPr>
          <p:nvPr/>
        </p:nvSpPr>
        <p:spPr>
          <a:xfrm>
            <a:off x="1827796" y="342900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Go to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AWS KMS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console </a:t>
            </a:r>
          </a:p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Select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a key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create a new customer-managed key.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5124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C3827-1B7F-2470-A196-5AA57CA4F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" t="5712" r="953" b="5850"/>
          <a:stretch/>
        </p:blipFill>
        <p:spPr bwMode="auto">
          <a:xfrm>
            <a:off x="975841" y="1293343"/>
            <a:ext cx="10240318" cy="5183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DE670E-F3FD-E7EB-B724-C7B5D97E2A4D}"/>
              </a:ext>
            </a:extLst>
          </p:cNvPr>
          <p:cNvSpPr txBox="1">
            <a:spLocks/>
          </p:cNvSpPr>
          <p:nvPr/>
        </p:nvSpPr>
        <p:spPr>
          <a:xfrm>
            <a:off x="1838682" y="576943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Choose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Symmetric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key type (default) and click on Next.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7505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1BA55-8591-4DFD-DF0E-95936F6CA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" t="4728" r="1285" b="6046"/>
          <a:stretch/>
        </p:blipFill>
        <p:spPr bwMode="auto">
          <a:xfrm>
            <a:off x="864369" y="1317170"/>
            <a:ext cx="10463261" cy="5355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033DF0A-CCF9-10A8-2165-562CD80EFA8E}"/>
              </a:ext>
            </a:extLst>
          </p:cNvPr>
          <p:cNvSpPr txBox="1">
            <a:spLocks/>
          </p:cNvSpPr>
          <p:nvPr/>
        </p:nvSpPr>
        <p:spPr>
          <a:xfrm>
            <a:off x="1729825" y="653142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</a:rPr>
              <a:t>Give the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name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Alias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lang="en-US" altLang="en-US" sz="2000" b="1" dirty="0">
                <a:solidFill>
                  <a:schemeClr val="tx1"/>
                </a:solidFill>
              </a:rPr>
              <a:t>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escription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(optiona</a:t>
            </a:r>
            <a:r>
              <a:rPr lang="en-US" altLang="en-US" sz="2000" dirty="0">
                <a:solidFill>
                  <a:schemeClr val="tx1"/>
                </a:solidFill>
              </a:rPr>
              <a:t>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and click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10672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A4AB29-C8B5-5371-20B7-5460F6B4E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" t="5712" r="953" b="5653"/>
          <a:stretch/>
        </p:blipFill>
        <p:spPr bwMode="auto">
          <a:xfrm>
            <a:off x="767730" y="1357091"/>
            <a:ext cx="10656537" cy="5424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D31662A-AE42-E739-B0CF-81C359DC5D8C}"/>
              </a:ext>
            </a:extLst>
          </p:cNvPr>
          <p:cNvSpPr txBox="1">
            <a:spLocks/>
          </p:cNvSpPr>
          <p:nvPr/>
        </p:nvSpPr>
        <p:spPr>
          <a:xfrm>
            <a:off x="1746867" y="497119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Specify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administrators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users/roles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who can manage the key) and click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96444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ECE9C0-EF75-48C0-3ED6-16791417E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4926" r="953" b="5258"/>
          <a:stretch/>
        </p:blipFill>
        <p:spPr bwMode="auto">
          <a:xfrm>
            <a:off x="1257300" y="1242077"/>
            <a:ext cx="10597434" cy="5454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093E4ED-D20F-98B5-B8FF-D698021CDDE3}"/>
              </a:ext>
            </a:extLst>
          </p:cNvPr>
          <p:cNvSpPr txBox="1">
            <a:spLocks/>
          </p:cNvSpPr>
          <p:nvPr/>
        </p:nvSpPr>
        <p:spPr>
          <a:xfrm>
            <a:off x="1717317" y="272143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Set up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usage permissions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(who can encrypt and decrypt data using the key) and click on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54561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8120CB-7D38-8C49-E2B0-4A4803DFD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 t="4728" r="1285" b="5259"/>
          <a:stretch/>
        </p:blipFill>
        <p:spPr bwMode="auto">
          <a:xfrm>
            <a:off x="1360714" y="1234448"/>
            <a:ext cx="10496178" cy="5438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C18782F-A019-2F19-EF73-6AC614D6B788}"/>
              </a:ext>
            </a:extLst>
          </p:cNvPr>
          <p:cNvSpPr txBox="1">
            <a:spLocks/>
          </p:cNvSpPr>
          <p:nvPr/>
        </p:nvSpPr>
        <p:spPr>
          <a:xfrm>
            <a:off x="1770102" y="374476"/>
            <a:ext cx="10086789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This is the Review of creating the Key (configurations, Alias, Description and Key policy).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9453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F69A8F-FEE8-2152-4430-952988AFA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" t="4925" r="1285" b="5455"/>
          <a:stretch/>
        </p:blipFill>
        <p:spPr bwMode="auto">
          <a:xfrm>
            <a:off x="1132115" y="1285341"/>
            <a:ext cx="10599097" cy="5473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C614554-4BC8-9246-5A8D-8E3E6EC64E9F}"/>
              </a:ext>
            </a:extLst>
          </p:cNvPr>
          <p:cNvSpPr txBox="1">
            <a:spLocks/>
          </p:cNvSpPr>
          <p:nvPr/>
        </p:nvSpPr>
        <p:spPr>
          <a:xfrm>
            <a:off x="1729825" y="425369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5877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33F72-94F8-4814-1392-C73E20D8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00" y="1638300"/>
            <a:ext cx="9802812" cy="4686300"/>
          </a:xfrm>
        </p:spPr>
        <p:txBody>
          <a:bodyPr>
            <a:normAutofit/>
          </a:bodyPr>
          <a:lstStyle/>
          <a:p>
            <a:pPr algn="just"/>
            <a:r>
              <a:rPr lang="en-US" sz="2000" b="1" dirty="0"/>
              <a:t>S3 Encryption</a:t>
            </a:r>
            <a:r>
              <a:rPr lang="en-US" sz="2000" dirty="0"/>
              <a:t> refers to the process of securing data stored in </a:t>
            </a:r>
            <a:r>
              <a:rPr lang="en-US" sz="2000" b="1" dirty="0"/>
              <a:t>Amazon S3 (Simple Storage Service)</a:t>
            </a:r>
            <a:r>
              <a:rPr lang="en-US" sz="2000" dirty="0"/>
              <a:t> by converting it into an unreadable format unless decrypted with a proper key. This ensures that sensitive data is protected both when it's being stored (at rest) and when it's being transferred (in transit).</a:t>
            </a:r>
          </a:p>
          <a:p>
            <a:pPr marL="0" indent="0" algn="just">
              <a:buNone/>
            </a:pPr>
            <a:endParaRPr lang="en-IN" sz="2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Amazon </a:t>
            </a:r>
            <a:r>
              <a:rPr lang="en-IN" sz="20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S3 encryption </a:t>
            </a: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 a KMS (</a:t>
            </a:r>
            <a:r>
              <a:rPr lang="en-IN" sz="20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AWS</a:t>
            </a: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Key Management Service</a:t>
            </a: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key is a way to ensure that your data stored in Amazon S3 is encrypted at rest using a customer-managed key (CMK) in AWS KMS. This offers an additional layer of security and allows you to control access to the encryption keys.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B5E732-63B4-2046-8E0F-52A9EDDB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624110"/>
            <a:ext cx="9917112" cy="74749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 S3 encryption with a KMS:</a:t>
            </a:r>
          </a:p>
        </p:txBody>
      </p:sp>
    </p:spTree>
    <p:extLst>
      <p:ext uri="{BB962C8B-B14F-4D97-AF65-F5344CB8AC3E}">
        <p14:creationId xmlns:p14="http://schemas.microsoft.com/office/powerpoint/2010/main" val="156121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7B7ECB-76B2-4F14-C804-20D709323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4925" r="953" b="5652"/>
          <a:stretch/>
        </p:blipFill>
        <p:spPr bwMode="auto">
          <a:xfrm>
            <a:off x="1356179" y="1288480"/>
            <a:ext cx="10269764" cy="5262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888D99F-0D7F-982A-C174-555DFACE1EDF}"/>
              </a:ext>
            </a:extLst>
          </p:cNvPr>
          <p:cNvSpPr txBox="1">
            <a:spLocks/>
          </p:cNvSpPr>
          <p:nvPr/>
        </p:nvSpPr>
        <p:spPr>
          <a:xfrm>
            <a:off x="1652361" y="620485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Once the key is created, we can see the </a:t>
            </a:r>
            <a:r>
              <a:rPr lang="en-US" sz="2000" b="1" dirty="0"/>
              <a:t>key ID</a:t>
            </a:r>
            <a:r>
              <a:rPr lang="en-US" sz="2000" dirty="0"/>
              <a:t>,</a:t>
            </a:r>
            <a:r>
              <a:rPr lang="en-US" sz="2000" b="1" dirty="0"/>
              <a:t> status</a:t>
            </a:r>
            <a:r>
              <a:rPr lang="en-US" sz="2000" dirty="0"/>
              <a:t>,</a:t>
            </a:r>
            <a:r>
              <a:rPr lang="en-US" sz="2000" b="1" dirty="0"/>
              <a:t> type</a:t>
            </a:r>
            <a:r>
              <a:rPr lang="en-US" sz="2000" dirty="0"/>
              <a:t>,</a:t>
            </a:r>
            <a:r>
              <a:rPr lang="en-US" sz="2000" b="1" dirty="0"/>
              <a:t> usage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8428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3429B3-1DCD-55EC-D7B4-7927140FB2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0" t="6031" r="1073" b="12698"/>
          <a:stretch/>
        </p:blipFill>
        <p:spPr>
          <a:xfrm>
            <a:off x="1144004" y="1363371"/>
            <a:ext cx="10602685" cy="4957604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03D5295-CA5C-38BB-EB8A-D4227FAA376D}"/>
              </a:ext>
            </a:extLst>
          </p:cNvPr>
          <p:cNvSpPr txBox="1">
            <a:spLocks/>
          </p:cNvSpPr>
          <p:nvPr/>
        </p:nvSpPr>
        <p:spPr>
          <a:xfrm>
            <a:off x="1827797" y="537025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</a:rPr>
              <a:t>Go to the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S3 console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Click on </a:t>
            </a:r>
            <a:r>
              <a:rPr lang="en-US" altLang="en-US" sz="2000" b="1" dirty="0">
                <a:solidFill>
                  <a:schemeClr val="tx1"/>
                </a:solidFill>
              </a:rPr>
              <a:t>Create Bucket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9936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08C9CA-7D53-79DF-BA8B-7CF70CE77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" t="5318" r="1063" b="6245"/>
          <a:stretch/>
        </p:blipFill>
        <p:spPr bwMode="auto">
          <a:xfrm>
            <a:off x="1157715" y="1252310"/>
            <a:ext cx="10736542" cy="54532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7B78B13-E52B-7076-5E95-86002160DA0A}"/>
              </a:ext>
            </a:extLst>
          </p:cNvPr>
          <p:cNvSpPr txBox="1">
            <a:spLocks/>
          </p:cNvSpPr>
          <p:nvPr/>
        </p:nvSpPr>
        <p:spPr>
          <a:xfrm>
            <a:off x="1687286" y="39233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</a:rPr>
              <a:t>Select bucket type as </a:t>
            </a:r>
            <a:r>
              <a:rPr lang="en-US" altLang="en-US" sz="2000" b="1" dirty="0">
                <a:solidFill>
                  <a:schemeClr val="tx1"/>
                </a:solidFill>
              </a:rPr>
              <a:t>General purpose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en-US" sz="2000" dirty="0">
                <a:solidFill>
                  <a:schemeClr val="tx1"/>
                </a:solidFill>
              </a:rPr>
              <a:t>Give the </a:t>
            </a:r>
            <a:r>
              <a:rPr lang="en-US" altLang="en-US" sz="2000" b="1" dirty="0">
                <a:solidFill>
                  <a:schemeClr val="tx1"/>
                </a:solidFill>
              </a:rPr>
              <a:t>unique name </a:t>
            </a:r>
            <a:r>
              <a:rPr lang="en-US" altLang="en-US" sz="2000" dirty="0">
                <a:solidFill>
                  <a:schemeClr val="tx1"/>
                </a:solidFill>
              </a:rPr>
              <a:t>to the bucket in the </a:t>
            </a:r>
            <a:r>
              <a:rPr lang="en-US" altLang="en-US" sz="2000" b="1" dirty="0">
                <a:solidFill>
                  <a:schemeClr val="tx1"/>
                </a:solidFill>
              </a:rPr>
              <a:t>lowercase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81878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3BD0B9-3D91-6933-C6A6-AD3EA2B10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" t="5712" r="620" b="8410"/>
          <a:stretch/>
        </p:blipFill>
        <p:spPr bwMode="auto">
          <a:xfrm>
            <a:off x="762812" y="1293586"/>
            <a:ext cx="11069681" cy="5422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63A5C3-3415-7FE7-34B3-FCE597241351}"/>
              </a:ext>
            </a:extLst>
          </p:cNvPr>
          <p:cNvSpPr txBox="1">
            <a:spLocks/>
          </p:cNvSpPr>
          <p:nvPr/>
        </p:nvSpPr>
        <p:spPr>
          <a:xfrm>
            <a:off x="1751788" y="620486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solidFill>
                  <a:schemeClr val="tx1"/>
                </a:solidFill>
              </a:rPr>
              <a:t>Keep the remaining as </a:t>
            </a:r>
            <a:r>
              <a:rPr lang="en-US" altLang="en-US" sz="2000" b="1" dirty="0">
                <a:solidFill>
                  <a:schemeClr val="tx1"/>
                </a:solidFill>
              </a:rPr>
              <a:t>default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1746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46B3A-3B8E-6508-7681-5C9239BEA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5516" r="1063" b="6243"/>
          <a:stretch/>
        </p:blipFill>
        <p:spPr bwMode="auto">
          <a:xfrm>
            <a:off x="957942" y="1328286"/>
            <a:ext cx="10532399" cy="53196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3016D-0F41-5430-BE99-701362F69A39}"/>
              </a:ext>
            </a:extLst>
          </p:cNvPr>
          <p:cNvSpPr txBox="1">
            <a:spLocks/>
          </p:cNvSpPr>
          <p:nvPr/>
        </p:nvSpPr>
        <p:spPr>
          <a:xfrm>
            <a:off x="1556657" y="468314"/>
            <a:ext cx="9933683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In the encryption type select </a:t>
            </a:r>
            <a:r>
              <a:rPr lang="en-US" sz="2000" b="1"/>
              <a:t>AWS Key Management Service key (SSE-KMS)</a:t>
            </a:r>
            <a:r>
              <a:rPr lang="en-US" sz="200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73356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8C98F6-E300-4707-DEA5-9B7525262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" t="4924" r="1285" b="6835"/>
          <a:stretch/>
        </p:blipFill>
        <p:spPr bwMode="auto">
          <a:xfrm>
            <a:off x="766731" y="1289336"/>
            <a:ext cx="10854482" cy="5500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6DB73-19CE-8505-1ABF-3178FED9AAF2}"/>
              </a:ext>
            </a:extLst>
          </p:cNvPr>
          <p:cNvSpPr txBox="1">
            <a:spLocks/>
          </p:cNvSpPr>
          <p:nvPr/>
        </p:nvSpPr>
        <p:spPr>
          <a:xfrm>
            <a:off x="1725094" y="429364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AWS KMS key select the option </a:t>
            </a:r>
            <a:r>
              <a:rPr lang="en-US" sz="2000" b="1" dirty="0"/>
              <a:t>choose from your AWS KMS keys</a:t>
            </a:r>
            <a:r>
              <a:rPr lang="en-US" sz="2000" dirty="0"/>
              <a:t>.</a:t>
            </a:r>
          </a:p>
          <a:p>
            <a:r>
              <a:rPr lang="en-US" sz="2000" b="1" dirty="0"/>
              <a:t>Choose the key which is existed </a:t>
            </a:r>
            <a:r>
              <a:rPr lang="en-US" sz="2000" dirty="0"/>
              <a:t>and </a:t>
            </a:r>
            <a:r>
              <a:rPr lang="en-US" sz="2000" b="1" dirty="0"/>
              <a:t>Enable</a:t>
            </a:r>
            <a:r>
              <a:rPr lang="en-US" sz="2000" dirty="0"/>
              <a:t> the bucket key.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0796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16EC78-1C14-C801-4B42-06486D68B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 t="5121" r="953" b="5653"/>
          <a:stretch/>
        </p:blipFill>
        <p:spPr bwMode="auto">
          <a:xfrm>
            <a:off x="656236" y="1289157"/>
            <a:ext cx="10879527" cy="5568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CDB1A-B02A-B406-F729-53A2C9AEA283}"/>
              </a:ext>
            </a:extLst>
          </p:cNvPr>
          <p:cNvSpPr txBox="1">
            <a:spLocks/>
          </p:cNvSpPr>
          <p:nvPr/>
        </p:nvSpPr>
        <p:spPr>
          <a:xfrm>
            <a:off x="1599196" y="429185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Once the bucket is created, we can see the bucket with region.</a:t>
            </a:r>
          </a:p>
          <a:p>
            <a:r>
              <a:rPr lang="en-US" sz="2000" dirty="0"/>
              <a:t>Click on the bucket name and open the bucket.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7000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1D1422-1BA1-5E96-26A5-519607A68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" t="4531" r="842" b="5653"/>
          <a:stretch/>
        </p:blipFill>
        <p:spPr bwMode="auto">
          <a:xfrm>
            <a:off x="1221635" y="1458686"/>
            <a:ext cx="9748730" cy="5040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3A88F-B13F-F604-8165-46577F72540C}"/>
              </a:ext>
            </a:extLst>
          </p:cNvPr>
          <p:cNvSpPr txBox="1">
            <a:spLocks/>
          </p:cNvSpPr>
          <p:nvPr/>
        </p:nvSpPr>
        <p:spPr>
          <a:xfrm>
            <a:off x="1631854" y="598714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Click on </a:t>
            </a:r>
            <a:r>
              <a:rPr lang="en-US" sz="2000" b="1" dirty="0"/>
              <a:t>Upload</a:t>
            </a:r>
            <a:r>
              <a:rPr lang="en-US" sz="2000" dirty="0"/>
              <a:t> to insert the </a:t>
            </a:r>
            <a:r>
              <a:rPr lang="en-US" sz="2000" b="1" dirty="0"/>
              <a:t>object</a:t>
            </a:r>
            <a:r>
              <a:rPr lang="en-US" sz="2000" dirty="0"/>
              <a:t> (files).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51179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013BF-64A3-1FDD-3DF6-2046F174B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" t="5712" r="1063" b="5850"/>
          <a:stretch/>
        </p:blipFill>
        <p:spPr bwMode="auto">
          <a:xfrm>
            <a:off x="823726" y="1360714"/>
            <a:ext cx="10544547" cy="53557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3DFFD-C205-3611-3562-55E24D19D5CB}"/>
              </a:ext>
            </a:extLst>
          </p:cNvPr>
          <p:cNvSpPr txBox="1">
            <a:spLocks/>
          </p:cNvSpPr>
          <p:nvPr/>
        </p:nvSpPr>
        <p:spPr>
          <a:xfrm>
            <a:off x="1690873" y="609600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Click on </a:t>
            </a:r>
            <a:r>
              <a:rPr lang="en-US" sz="2000" b="1" dirty="0"/>
              <a:t>Add files</a:t>
            </a:r>
            <a:r>
              <a:rPr lang="en-US" sz="2000" dirty="0"/>
              <a:t> and select the file to upload.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2942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7FDADB-CE01-6071-F3C8-5C9496F204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" t="4925" r="1174" b="5259"/>
          <a:stretch/>
        </p:blipFill>
        <p:spPr bwMode="auto">
          <a:xfrm>
            <a:off x="1130320" y="1426029"/>
            <a:ext cx="9931359" cy="51113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E91C1-7832-EAC7-0B57-A7D92A90233B}"/>
              </a:ext>
            </a:extLst>
          </p:cNvPr>
          <p:cNvSpPr txBox="1">
            <a:spLocks/>
          </p:cNvSpPr>
          <p:nvPr/>
        </p:nvSpPr>
        <p:spPr>
          <a:xfrm>
            <a:off x="1795139" y="718457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After getting the file keep the remaining options in default and click on </a:t>
            </a:r>
            <a:r>
              <a:rPr lang="en-US" sz="2000" b="1" dirty="0"/>
              <a:t>Upload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8108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A69DC-1E2D-1B9B-88A4-CDB4CE7F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ABAB-2389-4878-6555-5021FF56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624110"/>
            <a:ext cx="9917112" cy="1280890"/>
          </a:xfrm>
        </p:spPr>
        <p:txBody>
          <a:bodyPr/>
          <a:lstStyle/>
          <a:p>
            <a:r>
              <a:rPr lang="en-IN" sz="3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Types of Encryption in S3 Using KMS</a:t>
            </a:r>
            <a:br>
              <a:rPr lang="en-IN" sz="3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20C44-887D-2F87-1CAB-B6DBB477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1" y="1589313"/>
            <a:ext cx="9917112" cy="5018316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Amazon S3 provides </a:t>
            </a:r>
            <a:r>
              <a:rPr lang="en-IN" sz="20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Server-Side Encryption</a:t>
            </a: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(SSE) with KMS keys, which comes in the following forms: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SSE-KMS (Server-Side Encryption with AWS KMS-managed keys)</a:t>
            </a: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uses an AWS managed KMS key to encrypt and decrypt your S3 objects.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 can be configured in S3 bucket settings or during an individual object upload.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SSE-KMS with a Customer-Managed KMS Key</a:t>
            </a: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allows you to create and manage your own KMS keys.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You have full control over permissions and key policies for encryption and decryption operations.</a:t>
            </a:r>
          </a:p>
          <a:p>
            <a:pPr algn="just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74771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4DFAB-580F-F7B6-4882-BEE0BF3F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" t="5712" r="1064" b="5850"/>
          <a:stretch/>
        </p:blipFill>
        <p:spPr bwMode="auto">
          <a:xfrm>
            <a:off x="1081767" y="1480457"/>
            <a:ext cx="10028466" cy="5105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67CD2-F170-3A2B-5BC2-4320A5F92C7E}"/>
              </a:ext>
            </a:extLst>
          </p:cNvPr>
          <p:cNvSpPr txBox="1">
            <a:spLocks/>
          </p:cNvSpPr>
          <p:nvPr/>
        </p:nvSpPr>
        <p:spPr>
          <a:xfrm>
            <a:off x="1795139" y="685799"/>
            <a:ext cx="9677400" cy="6313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Here we can see the uploading status of the file.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4830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295B3-7DC9-1F77-AB5A-2AEE58D37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5515" b="5653"/>
          <a:stretch/>
        </p:blipFill>
        <p:spPr bwMode="auto">
          <a:xfrm>
            <a:off x="1108180" y="1407658"/>
            <a:ext cx="10638509" cy="5363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61248-58BF-A0F7-EEF9-0B8CCEE9CEA0}"/>
              </a:ext>
            </a:extLst>
          </p:cNvPr>
          <p:cNvSpPr txBox="1">
            <a:spLocks/>
          </p:cNvSpPr>
          <p:nvPr/>
        </p:nvSpPr>
        <p:spPr>
          <a:xfrm>
            <a:off x="1588734" y="547686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After completion of the upload, you can open the file and see the data in the file by selecting the file and click on </a:t>
            </a:r>
            <a:r>
              <a:rPr lang="en-US" sz="2000" b="1" dirty="0"/>
              <a:t>Open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96742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176379-D242-FC55-1886-699BE76EB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6" r="1174" b="64706"/>
          <a:stretch/>
        </p:blipFill>
        <p:spPr bwMode="auto">
          <a:xfrm>
            <a:off x="828167" y="1953138"/>
            <a:ext cx="11080957" cy="1937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41F06-56F2-31D6-C641-322861C52CEB}"/>
              </a:ext>
            </a:extLst>
          </p:cNvPr>
          <p:cNvSpPr txBox="1">
            <a:spLocks/>
          </p:cNvSpPr>
          <p:nvPr/>
        </p:nvSpPr>
        <p:spPr>
          <a:xfrm>
            <a:off x="1826639" y="77033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Here we can see the data which is saved in the file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92852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F78C7-6EEB-4119-8E7B-68B37199B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" t="3939" r="620" b="7425"/>
          <a:stretch/>
        </p:blipFill>
        <p:spPr bwMode="auto">
          <a:xfrm>
            <a:off x="1273805" y="1619611"/>
            <a:ext cx="9375324" cy="47617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ABAF5-2549-27E0-93B8-3AC13D10D8D9}"/>
              </a:ext>
            </a:extLst>
          </p:cNvPr>
          <p:cNvSpPr txBox="1">
            <a:spLocks/>
          </p:cNvSpPr>
          <p:nvPr/>
        </p:nvSpPr>
        <p:spPr>
          <a:xfrm>
            <a:off x="1690452" y="759639"/>
            <a:ext cx="8958677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To check the </a:t>
            </a:r>
            <a:r>
              <a:rPr lang="en-US" sz="2000" b="1" dirty="0"/>
              <a:t>KMS encryption </a:t>
            </a:r>
            <a:r>
              <a:rPr lang="en-US" sz="2000" dirty="0"/>
              <a:t>open the </a:t>
            </a:r>
            <a:r>
              <a:rPr lang="en-US" sz="2000" b="1" dirty="0"/>
              <a:t>IAM user </a:t>
            </a:r>
            <a:r>
              <a:rPr lang="en-US" sz="2000" dirty="0"/>
              <a:t>which is having the access of key usage permissions.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4132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4B7820-B681-47E3-502D-1522C9C1B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" t="4333" r="1173" b="5653"/>
          <a:stretch/>
        </p:blipFill>
        <p:spPr bwMode="auto">
          <a:xfrm>
            <a:off x="1324786" y="1304924"/>
            <a:ext cx="10118725" cy="5236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34B9-A892-5005-375E-65DDA33C3FD4}"/>
              </a:ext>
            </a:extLst>
          </p:cNvPr>
          <p:cNvSpPr txBox="1">
            <a:spLocks/>
          </p:cNvSpPr>
          <p:nvPr/>
        </p:nvSpPr>
        <p:spPr>
          <a:xfrm>
            <a:off x="1766111" y="705757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Go to the </a:t>
            </a:r>
            <a:r>
              <a:rPr lang="en-US" sz="2000" b="1" dirty="0"/>
              <a:t>S3 console </a:t>
            </a:r>
            <a:r>
              <a:rPr lang="en-US" sz="2000" dirty="0"/>
              <a:t>and click on the </a:t>
            </a:r>
            <a:r>
              <a:rPr lang="en-US" sz="2000" b="1" dirty="0"/>
              <a:t>bucket name</a:t>
            </a:r>
            <a:r>
              <a:rPr lang="en-US" sz="2000" dirty="0"/>
              <a:t>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70519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46250-F9B3-3EFE-2F60-A067214CD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" t="4925" r="1064" b="6440"/>
          <a:stretch/>
        </p:blipFill>
        <p:spPr bwMode="auto">
          <a:xfrm>
            <a:off x="1587500" y="1403923"/>
            <a:ext cx="9968723" cy="50803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F9D16-287F-A054-F64A-C5A7B7A268E3}"/>
              </a:ext>
            </a:extLst>
          </p:cNvPr>
          <p:cNvSpPr txBox="1">
            <a:spLocks/>
          </p:cNvSpPr>
          <p:nvPr/>
        </p:nvSpPr>
        <p:spPr>
          <a:xfrm>
            <a:off x="1829611" y="642257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Select the file and click on </a:t>
            </a:r>
            <a:r>
              <a:rPr lang="en-US" sz="2000" b="1" dirty="0"/>
              <a:t>Open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41978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AD14DE-9392-3BD2-907E-A6EB9D553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0" b="70159"/>
          <a:stretch/>
        </p:blipFill>
        <p:spPr bwMode="auto">
          <a:xfrm>
            <a:off x="868536" y="2018388"/>
            <a:ext cx="10940283" cy="1575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594BD-6771-31BE-1542-598C78F28697}"/>
              </a:ext>
            </a:extLst>
          </p:cNvPr>
          <p:cNvSpPr txBox="1">
            <a:spLocks/>
          </p:cNvSpPr>
          <p:nvPr/>
        </p:nvSpPr>
        <p:spPr>
          <a:xfrm>
            <a:off x="1715311" y="616857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 can see the data in the object because the user having the </a:t>
            </a:r>
            <a:r>
              <a:rPr lang="en-US" sz="2000" b="1" dirty="0"/>
              <a:t>usage and administrative permissions of KMS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89220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A609C-A58D-DD16-743C-B35E820AD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4332" r="731" b="5850"/>
          <a:stretch/>
        </p:blipFill>
        <p:spPr bwMode="auto">
          <a:xfrm>
            <a:off x="1248611" y="1318986"/>
            <a:ext cx="9694778" cy="497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AE0D7-6ABA-2BE1-1728-899DF6B173C5}"/>
              </a:ext>
            </a:extLst>
          </p:cNvPr>
          <p:cNvSpPr txBox="1">
            <a:spLocks/>
          </p:cNvSpPr>
          <p:nvPr/>
        </p:nvSpPr>
        <p:spPr>
          <a:xfrm>
            <a:off x="1698171" y="560614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Do the same process with the second user.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753496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D753EC-1F3D-53C6-6119-3CC42E4B2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" t="4925" r="620" b="5259"/>
          <a:stretch/>
        </p:blipFill>
        <p:spPr bwMode="auto">
          <a:xfrm>
            <a:off x="1088571" y="1373413"/>
            <a:ext cx="10319657" cy="5299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1746-751C-776C-5468-C9931711FFB0}"/>
              </a:ext>
            </a:extLst>
          </p:cNvPr>
          <p:cNvSpPr txBox="1">
            <a:spLocks/>
          </p:cNvSpPr>
          <p:nvPr/>
        </p:nvSpPr>
        <p:spPr>
          <a:xfrm>
            <a:off x="445311" y="2852057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88926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4C618-73EF-AF5D-CB0D-E2A2B975B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4" t="4531" r="1063" b="5456"/>
          <a:stretch/>
        </p:blipFill>
        <p:spPr bwMode="auto">
          <a:xfrm>
            <a:off x="618218" y="943883"/>
            <a:ext cx="10955564" cy="5644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57A1E-E28E-FAE9-FD49-CDD76EEC6785}"/>
              </a:ext>
            </a:extLst>
          </p:cNvPr>
          <p:cNvSpPr txBox="1">
            <a:spLocks/>
          </p:cNvSpPr>
          <p:nvPr/>
        </p:nvSpPr>
        <p:spPr>
          <a:xfrm>
            <a:off x="445311" y="2852057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4322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08E51-5520-87C9-E7A8-7CEE0223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665F-5DA5-B839-43F5-B3B6BDA3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901" y="624110"/>
            <a:ext cx="10145712" cy="1280890"/>
          </a:xfrm>
        </p:spPr>
        <p:txBody>
          <a:bodyPr/>
          <a:lstStyle/>
          <a:p>
            <a:r>
              <a:rPr lang="en-IN" sz="3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Benefits of Using SSE-KMS</a:t>
            </a:r>
            <a:br>
              <a:rPr lang="en-IN" sz="3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DBC58-EF1D-586C-30CA-ECA3EF00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900" y="2133600"/>
            <a:ext cx="10145712" cy="3777622"/>
          </a:xfrm>
        </p:spPr>
        <p:txBody>
          <a:bodyPr>
            <a:no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Centralized Key Management</a:t>
            </a:r>
            <a:r>
              <a:rPr lang="en-IN" sz="20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: You can manage, audit and control the encryption keys used to encrypt your S3 objects.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Key Rotation</a:t>
            </a:r>
            <a:r>
              <a:rPr lang="en-IN" sz="20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: AWS KMS supports automatic key rotation.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Access Control</a:t>
            </a:r>
            <a:r>
              <a:rPr lang="en-IN" sz="20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: You can define fine-grained access control for your encryption keys through KMS policies, IAM policies, and S3 bucket policies.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Auditability</a:t>
            </a:r>
            <a:r>
              <a:rPr lang="en-IN" sz="2000" kern="100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: AWS CloudTrail logs KMS key usage, allowing you to track who encrypted or decrypted data.</a:t>
            </a:r>
          </a:p>
        </p:txBody>
      </p:sp>
    </p:spTree>
    <p:extLst>
      <p:ext uri="{BB962C8B-B14F-4D97-AF65-F5344CB8AC3E}">
        <p14:creationId xmlns:p14="http://schemas.microsoft.com/office/powerpoint/2010/main" val="19493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42FC7-7D66-8A88-BC77-C037E11D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6" b="58441"/>
          <a:stretch/>
        </p:blipFill>
        <p:spPr bwMode="auto">
          <a:xfrm>
            <a:off x="876165" y="1892300"/>
            <a:ext cx="10885554" cy="2291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3A5CD-86B2-5064-1B37-A9867D43E3AE}"/>
              </a:ext>
            </a:extLst>
          </p:cNvPr>
          <p:cNvSpPr txBox="1">
            <a:spLocks/>
          </p:cNvSpPr>
          <p:nvPr/>
        </p:nvSpPr>
        <p:spPr>
          <a:xfrm>
            <a:off x="1661591" y="654957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We can see the error code in the file because the user not having the </a:t>
            </a:r>
            <a:r>
              <a:rPr lang="en-US" sz="2000" b="1" dirty="0"/>
              <a:t>usage and administrative permissions of KMS</a:t>
            </a:r>
            <a:r>
              <a:rPr lang="en-US" sz="2000" dirty="0"/>
              <a:t>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36761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E20B1-0755-FD03-E89F-0D884DF4C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E902C-CEE4-74FB-665E-765895A30A94}"/>
              </a:ext>
            </a:extLst>
          </p:cNvPr>
          <p:cNvSpPr txBox="1">
            <a:spLocks/>
          </p:cNvSpPr>
          <p:nvPr/>
        </p:nvSpPr>
        <p:spPr>
          <a:xfrm>
            <a:off x="1661591" y="654957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IN" sz="200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665CE6-94CB-A483-138E-4446147B3BB2}"/>
              </a:ext>
            </a:extLst>
          </p:cNvPr>
          <p:cNvSpPr txBox="1">
            <a:spLocks/>
          </p:cNvSpPr>
          <p:nvPr/>
        </p:nvSpPr>
        <p:spPr>
          <a:xfrm>
            <a:off x="913397" y="2917372"/>
            <a:ext cx="9677400" cy="12518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/>
              <a:t>Thankyou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8222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D39A-6BD1-16C2-BBD5-A8E35F9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425" y="674910"/>
            <a:ext cx="8911687" cy="1280890"/>
          </a:xfrm>
        </p:spPr>
        <p:txBody>
          <a:bodyPr>
            <a:normAutofit/>
          </a:bodyPr>
          <a:lstStyle/>
          <a:p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 to Set Up S3 Encryption with KMS</a:t>
            </a:r>
            <a:endParaRPr lang="en-IN" sz="28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E5B68-F1F1-D915-D0A1-3857C19B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046514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/>
              <a:t>Login to the </a:t>
            </a:r>
            <a:r>
              <a:rPr lang="en-US" sz="2000" b="1" dirty="0"/>
              <a:t>AWS Account</a:t>
            </a:r>
            <a:r>
              <a:rPr lang="en-US" sz="2000" dirty="0"/>
              <a:t>.</a:t>
            </a:r>
          </a:p>
          <a:p>
            <a:r>
              <a:rPr lang="en-US" sz="2000" dirty="0"/>
              <a:t>In the console search for </a:t>
            </a:r>
            <a:r>
              <a:rPr lang="en-US" sz="2000" b="1" dirty="0"/>
              <a:t>IAM</a:t>
            </a:r>
            <a:r>
              <a:rPr lang="en-US" sz="2000" dirty="0"/>
              <a:t> in the search bar.</a:t>
            </a:r>
          </a:p>
        </p:txBody>
      </p:sp>
    </p:spTree>
    <p:extLst>
      <p:ext uri="{BB962C8B-B14F-4D97-AF65-F5344CB8AC3E}">
        <p14:creationId xmlns:p14="http://schemas.microsoft.com/office/powerpoint/2010/main" val="71386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9F40-88B5-E619-5E28-7E6E02DBE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82058F3-2E00-1A6B-8867-F316F454FFAB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users page Click on </a:t>
            </a:r>
            <a:r>
              <a:rPr lang="en-US" sz="2000" b="1" dirty="0"/>
              <a:t>Create user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2677B-E816-5E87-F29E-3B02AEB8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2" t="12540" r="1072" b="20318"/>
          <a:stretch/>
        </p:blipFill>
        <p:spPr>
          <a:xfrm>
            <a:off x="624217" y="1611084"/>
            <a:ext cx="10943565" cy="42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149F8-1B5F-4AC9-91FD-B54D8EC43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4D42309-A109-E816-01F0-A497DBCA9050}"/>
              </a:ext>
            </a:extLst>
          </p:cNvPr>
          <p:cNvSpPr txBox="1">
            <a:spLocks/>
          </p:cNvSpPr>
          <p:nvPr/>
        </p:nvSpPr>
        <p:spPr>
          <a:xfrm>
            <a:off x="1610083" y="108857"/>
            <a:ext cx="9677400" cy="1295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Give the </a:t>
            </a:r>
            <a:r>
              <a:rPr lang="en-US" sz="2000" b="1" dirty="0"/>
              <a:t>user name </a:t>
            </a:r>
            <a:r>
              <a:rPr lang="en-US" sz="2000" dirty="0"/>
              <a:t>(like Mainuser and Sideuser).</a:t>
            </a:r>
          </a:p>
          <a:p>
            <a:r>
              <a:rPr lang="en-US" sz="2000" dirty="0"/>
              <a:t>Select the option </a:t>
            </a:r>
            <a:r>
              <a:rPr lang="en-US" sz="2000" b="1" dirty="0"/>
              <a:t>Provide user access to AWS management console</a:t>
            </a:r>
            <a:r>
              <a:rPr lang="en-US" sz="2000" dirty="0"/>
              <a:t>.</a:t>
            </a:r>
          </a:p>
          <a:p>
            <a:r>
              <a:rPr lang="en-US" sz="2000" dirty="0"/>
              <a:t>Select the option </a:t>
            </a:r>
            <a:r>
              <a:rPr lang="en-US" sz="2000" b="1" dirty="0"/>
              <a:t>I want to create an IAM user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98D918-67B0-FED3-D9B7-031B1DB426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1" t="11904" r="1251" b="9206"/>
          <a:stretch/>
        </p:blipFill>
        <p:spPr>
          <a:xfrm>
            <a:off x="490359" y="1306286"/>
            <a:ext cx="11211282" cy="509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4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59A26-CB9E-662D-A394-D8F81DEE1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D532B74-317A-F243-23F7-3686D59EF762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Give the custom password and click on </a:t>
            </a:r>
            <a:r>
              <a:rPr lang="en-US" sz="2000" b="1" dirty="0"/>
              <a:t>Next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F2243-9716-04B1-1863-C579EE52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" t="12063" r="1874" b="12063"/>
          <a:stretch/>
        </p:blipFill>
        <p:spPr>
          <a:xfrm>
            <a:off x="572866" y="1534886"/>
            <a:ext cx="11046268" cy="48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6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8E5A7-B0C4-D591-911A-35A5B7DB6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7A124C5-6F95-C88D-2D47-2EA3DBD54890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Select the option </a:t>
            </a:r>
            <a:r>
              <a:rPr lang="en-US" sz="2000" b="1" dirty="0"/>
              <a:t>Attach policies directly in the permissions</a:t>
            </a:r>
            <a:r>
              <a:rPr lang="en-US" sz="2000" dirty="0"/>
              <a:t>.</a:t>
            </a:r>
          </a:p>
          <a:p>
            <a:r>
              <a:rPr lang="en-US" sz="2000" dirty="0"/>
              <a:t>In the Permission Policies select </a:t>
            </a:r>
            <a:r>
              <a:rPr lang="en-US" sz="2000" b="1" dirty="0"/>
              <a:t>S3FullAccess</a:t>
            </a:r>
            <a:r>
              <a:rPr lang="en-US" sz="2000" dirty="0"/>
              <a:t> policy and click on </a:t>
            </a:r>
            <a:r>
              <a:rPr lang="en-US" sz="2000" b="1" dirty="0"/>
              <a:t>Next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B1EAD-106D-9457-9606-F3B378D736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1" t="12380" r="1875" b="11905"/>
          <a:stretch/>
        </p:blipFill>
        <p:spPr>
          <a:xfrm>
            <a:off x="533400" y="1469573"/>
            <a:ext cx="11125200" cy="489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8239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719</TotalTime>
  <Words>848</Words>
  <Application>Microsoft Office PowerPoint</Application>
  <PresentationFormat>Widescreen</PresentationFormat>
  <Paragraphs>65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Century Gothic</vt:lpstr>
      <vt:lpstr>Courier New</vt:lpstr>
      <vt:lpstr>Symbol</vt:lpstr>
      <vt:lpstr>Wingdings 3</vt:lpstr>
      <vt:lpstr>Wisp</vt:lpstr>
      <vt:lpstr>AWS S3 Encryption KMS Key</vt:lpstr>
      <vt:lpstr>Amazon S3 encryption with a KMS:</vt:lpstr>
      <vt:lpstr>Types of Encryption in S3 Using KMS </vt:lpstr>
      <vt:lpstr>Benefits of Using SSE-KMS </vt:lpstr>
      <vt:lpstr>Steps to Set Up S3 Encryption with KMS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KV Prem Kumar</dc:creator>
  <cp:lastModifiedBy>KV Prem Kumar</cp:lastModifiedBy>
  <cp:revision>22</cp:revision>
  <dcterms:created xsi:type="dcterms:W3CDTF">2024-12-12T03:24:34Z</dcterms:created>
  <dcterms:modified xsi:type="dcterms:W3CDTF">2024-12-16T02:54:13Z</dcterms:modified>
</cp:coreProperties>
</file>